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7"/>
  </p:notesMasterIdLst>
  <p:sldIdLst>
    <p:sldId id="256" r:id="rId2"/>
    <p:sldId id="342" r:id="rId3"/>
    <p:sldId id="345" r:id="rId4"/>
    <p:sldId id="346" r:id="rId5"/>
    <p:sldId id="347" r:id="rId6"/>
    <p:sldId id="343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1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grinskyNS" initials="C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60"/>
  </p:normalViewPr>
  <p:slideViewPr>
    <p:cSldViewPr>
      <p:cViewPr varScale="1">
        <p:scale>
          <a:sx n="74" d="100"/>
          <a:sy n="74" d="100"/>
        </p:scale>
        <p:origin x="-2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EF020-D00A-4555-9626-2CAB9ECD3776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DD179-55BF-4538-AE23-1709D18D49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О проблемных вопросах регистрации уставов муниципальных образований 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  <a:cs typeface="Arial" pitchFamily="34" charset="0"/>
              </a:rPr>
              <a:t>Федеральный закон от 20.03.2025 № 33-ФЗ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  <a:cs typeface="Arial" pitchFamily="34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  <a:cs typeface="Arial" pitchFamily="34" charset="0"/>
              </a:rPr>
              <a:t>«Об общих принципах организации местного самоуправления в единой системе публичной власти»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Федеральный закон от 21.07.2005 № 97-ФЗ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«О государственной регистрации уставов муниципальных образований»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НЕ ПУТАЙТЕ: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Портал: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u="sng" dirty="0" err="1" smtClean="0">
                <a:solidFill>
                  <a:schemeClr val="tx1"/>
                </a:solidFill>
                <a:latin typeface="Constantia" pitchFamily="18" charset="0"/>
              </a:rPr>
              <a:t>право-минюст.рф</a:t>
            </a: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 - тексты уставов и реестр муниципальных образований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Сайт Минюста: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en-US" sz="3200" b="1" u="sng" dirty="0" smtClean="0">
                <a:solidFill>
                  <a:schemeClr val="tx1"/>
                </a:solidFill>
                <a:latin typeface="Constantia" pitchFamily="18" charset="0"/>
              </a:rPr>
              <a:t>to38.minjust.gov.ru</a:t>
            </a: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 – новости, информация, методическая помощь 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nstantia" pitchFamily="18" charset="0"/>
              </a:rPr>
              <a:t>Номера сотрудников отдела, ответственных за взаимодействие с муниципальными образованиями Иркутской области: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8 (3952) 43-89-24 (доб.802) </a:t>
            </a:r>
            <a: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  <a:t>Николай Сергеевич</a:t>
            </a:r>
            <a:b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8 (3952) 43-89-24 (доб.807) </a:t>
            </a:r>
            <a: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  <a:t>Юлия Владимировна</a:t>
            </a:r>
            <a:b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8 (3952) 43-89-24 (доб.806) </a:t>
            </a:r>
            <a: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  <a:t>Евгения Руслановна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18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При уточнении информации через телефон –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заранее держать под рукой всю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имеющуюся информацию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По всему, что связано с уставами: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en-US" sz="4400" b="1" dirty="0" smtClean="0">
                <a:solidFill>
                  <a:schemeClr val="tx1"/>
                </a:solidFill>
                <a:latin typeface="Constantia" pitchFamily="18" charset="0"/>
              </a:rPr>
              <a:t>ru38-mo@minjust.gov.ru</a:t>
            </a:r>
            <a:r>
              <a:rPr lang="ru-RU" sz="44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4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В заявлении, в «шапке», указывайте действующие номер телефона и </a:t>
            </a:r>
            <a: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  <a:t>e-mail.</a:t>
            </a:r>
            <a:b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Перепроверьте актуальность, если они там указаны!</a:t>
            </a:r>
            <a:r>
              <a:rPr lang="ru-RU" sz="44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4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Часть 4 статьи 40 ФЗ № 131-ФЗ</a:t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«Проект МНПА о внесении изменений в Устав … подлежит официальному опубликованию… с одновременным опубликованием установленного </a:t>
            </a: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>представительным органом муниципального образования порядка учета предложений</a:t>
            </a:r>
            <a:r>
              <a:rPr lang="ru-RU" sz="2400" b="1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по проекту указанного МНПА..»</a:t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>Чёткость изложения печатного издания!</a:t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«Вестник»</a:t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«</a:t>
            </a:r>
            <a:r>
              <a:rPr lang="ru-RU" sz="2400" dirty="0" err="1" smtClean="0">
                <a:solidFill>
                  <a:schemeClr val="tx1"/>
                </a:solidFill>
                <a:latin typeface="Constantia" pitchFamily="18" charset="0"/>
              </a:rPr>
              <a:t>Онотский</a:t>
            </a: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 вестник»</a:t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«Вестник </a:t>
            </a:r>
            <a:r>
              <a:rPr lang="ru-RU" sz="2400" dirty="0" err="1" smtClean="0">
                <a:solidFill>
                  <a:schemeClr val="tx1"/>
                </a:solidFill>
                <a:latin typeface="Constantia" pitchFamily="18" charset="0"/>
              </a:rPr>
              <a:t>Онотского</a:t>
            </a: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 муниципального образования»</a:t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Это всё три разных печатных издания! Сверьте данные устава с реально действующими печатными изданиями.</a:t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>НЕ излагать полномочия</a:t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>Губернатор в Уставах</a:t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>(части 1 – 2.2 статьи 74 ФЗ № 131-ФЗ)</a:t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Электронная подача документов: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Специальная форма заявления;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Специальный перечень документов;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Наличие у Главы МО электронной цифровой подписи (актуальной!)</a:t>
            </a: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Если (при подаче документов в электронном виде)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документ подписывает И.о. (</a:t>
            </a:r>
            <a:r>
              <a:rPr lang="ru-RU" sz="28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Врио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 –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то и ЭЦП должна быть И.о. (</a:t>
            </a:r>
            <a:r>
              <a:rPr lang="ru-RU" sz="2800" b="1" u="sng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Врио</a:t>
            </a:r>
            <a:r>
              <a:rPr lang="ru-RU" sz="28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 использовать при подписании документов должность «Глава Администрации МО»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115616" y="116632"/>
            <a:ext cx="7920880" cy="6624736"/>
          </a:xfrm>
        </p:spPr>
        <p:txBody>
          <a:bodyPr>
            <a:normAutofit/>
          </a:bodyPr>
          <a:lstStyle/>
          <a:p>
            <a:pPr marL="0" indent="450000" algn="ctr">
              <a:spcBef>
                <a:spcPts val="0"/>
              </a:spcBef>
              <a:buNone/>
            </a:pPr>
            <a:endParaRPr lang="ru-RU" sz="28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r>
              <a:rPr lang="ru-RU" sz="4000" b="1" dirty="0" smtClean="0">
                <a:latin typeface="Constantia" pitchFamily="18" charset="0"/>
              </a:rPr>
              <a:t>Благодарю за внимание</a:t>
            </a:r>
            <a:endParaRPr lang="ru-RU" sz="3600" b="1" dirty="0" smtClean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7698</TotalTime>
  <Words>105</Words>
  <Application>Microsoft Office PowerPoint</Application>
  <PresentationFormat>Экран (4:3)</PresentationFormat>
  <Paragraphs>21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О проблемных вопросах регистрации уставов муниципальных образований     </vt:lpstr>
      <vt:lpstr>Федеральный закон от 20.03.2025 № 33-ФЗ «Об общих принципах организации местного самоуправления в единой системе публичной власти»   </vt:lpstr>
      <vt:lpstr>Федеральный закон от 21.07.2005 № 97-ФЗ «О государственной регистрации уставов муниципальных образований»    </vt:lpstr>
      <vt:lpstr>НЕ ПУТАЙТЕ:  Портал: право-минюст.рф - тексты уставов и реестр муниципальных образований  Сайт Минюста: to38.minjust.gov.ru – новости, информация, методическая помощь   </vt:lpstr>
      <vt:lpstr>Номера сотрудников отдела, ответственных за взаимодействие с муниципальными образованиями Иркутской области:  8 (3952) 43-89-24 (доб.802) Николай Сергеевич   8 (3952) 43-89-24 (доб.807) Юлия Владимировна   8 (3952) 43-89-24 (доб.806) Евгения Руслановна </vt:lpstr>
      <vt:lpstr>При уточнении информации через телефон – заранее держать под рукой всю имеющуюся информацию    </vt:lpstr>
      <vt:lpstr>По всему, что связано с уставами:  ru38-mo@minjust.gov.ru    </vt:lpstr>
      <vt:lpstr>В заявлении, в «шапке», указывайте действующие номер телефона и e-mail.  Перепроверьте актуальность, если они там указаны!    </vt:lpstr>
      <vt:lpstr>Часть 4 статьи 40 ФЗ № 131-ФЗ  «Проект МНПА о внесении изменений в Устав … подлежит официальному опубликованию… с одновременным опубликованием установленного представительным органом муниципального образования порядка учета предложений по проекту указанного МНПА..»     </vt:lpstr>
      <vt:lpstr>Чёткость изложения печатного издания!  «Вестник»  «Онотский вестник»  «Вестник Онотского муниципального образования»  Это всё три разных печатных издания! Сверьте данные устава с реально действующими печатными изданиями.    </vt:lpstr>
      <vt:lpstr>НЕ излагать полномочия Губернатор в Уставах (части 1 – 2.2 статьи 74 ФЗ № 131-ФЗ)      </vt:lpstr>
      <vt:lpstr>Электронная подача документов: - Специальная форма заявления; - Специальный перечень документов; - Наличие у Главы МО электронной цифровой подписи (актуальной!)      </vt:lpstr>
      <vt:lpstr>Если (при подаче документов в электронном виде) документ подписывает И.о. (Врио) –  то и ЭЦП должна быть И.о. (Врио)      </vt:lpstr>
      <vt:lpstr>НЕ использовать при подписании документов должность «Глава Администрации МО»       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новеллы  законодательства о местном самоуправлении; типичные нарушения при принятии представительными органами местного самоуправления МНПА</dc:title>
  <dc:creator>frUser02</dc:creator>
  <cp:lastModifiedBy>Чигринский Н.С.</cp:lastModifiedBy>
  <cp:revision>689</cp:revision>
  <dcterms:created xsi:type="dcterms:W3CDTF">2021-09-09T04:04:39Z</dcterms:created>
  <dcterms:modified xsi:type="dcterms:W3CDTF">2025-04-14T05:09:42Z</dcterms:modified>
</cp:coreProperties>
</file>